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3" r:id="rId2"/>
    <p:sldId id="292" r:id="rId3"/>
    <p:sldId id="264" r:id="rId4"/>
    <p:sldId id="311" r:id="rId5"/>
    <p:sldId id="290" r:id="rId6"/>
    <p:sldId id="291" r:id="rId7"/>
    <p:sldId id="265" r:id="rId8"/>
    <p:sldId id="266" r:id="rId9"/>
    <p:sldId id="267" r:id="rId10"/>
    <p:sldId id="286" r:id="rId11"/>
    <p:sldId id="287" r:id="rId12"/>
    <p:sldId id="269" r:id="rId13"/>
    <p:sldId id="268" r:id="rId14"/>
    <p:sldId id="270" r:id="rId15"/>
    <p:sldId id="274" r:id="rId16"/>
    <p:sldId id="275" r:id="rId17"/>
    <p:sldId id="276" r:id="rId18"/>
    <p:sldId id="285" r:id="rId19"/>
    <p:sldId id="293" r:id="rId20"/>
    <p:sldId id="260" r:id="rId21"/>
    <p:sldId id="282" r:id="rId22"/>
    <p:sldId id="284" r:id="rId23"/>
    <p:sldId id="303" r:id="rId24"/>
    <p:sldId id="280" r:id="rId25"/>
    <p:sldId id="289" r:id="rId26"/>
    <p:sldId id="277" r:id="rId27"/>
    <p:sldId id="278" r:id="rId28"/>
    <p:sldId id="281" r:id="rId29"/>
    <p:sldId id="279" r:id="rId30"/>
    <p:sldId id="306" r:id="rId31"/>
    <p:sldId id="304" r:id="rId32"/>
    <p:sldId id="307" r:id="rId33"/>
    <p:sldId id="308" r:id="rId34"/>
    <p:sldId id="305" r:id="rId35"/>
    <p:sldId id="309" r:id="rId36"/>
    <p:sldId id="258" r:id="rId37"/>
    <p:sldId id="259" r:id="rId38"/>
    <p:sldId id="298" r:id="rId39"/>
    <p:sldId id="299" r:id="rId40"/>
    <p:sldId id="300" r:id="rId41"/>
    <p:sldId id="302" r:id="rId42"/>
    <p:sldId id="288" r:id="rId43"/>
    <p:sldId id="312" r:id="rId4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419" y="11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9496-3350-4939-902E-2B80BB1E452C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C285-1B87-444D-8546-C43D14CBA4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pPr/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Valor Total Liquidado (R$)</a:t>
            </a:r>
          </a:p>
          <a:p>
            <a:pPr>
              <a:buNone/>
            </a:pPr>
            <a:r>
              <a:rPr lang="pt-BR" dirty="0" smtClean="0"/>
              <a:t>1,2 Bilhão</a:t>
            </a:r>
          </a:p>
          <a:p>
            <a:pPr>
              <a:buNone/>
            </a:pPr>
            <a:r>
              <a:rPr lang="pt-BR" dirty="0" smtClean="0"/>
              <a:t> R$ 1.204.100.228,66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EC285-1B87-444D-8546-C43D14CBA4D2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3F5ED-2816-45D9-B7F2-046D575029ED}" type="datetimeFigureOut">
              <a:rPr lang="pt-BR" smtClean="0"/>
              <a:pPr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D0D58-D9A6-4F78-A47D-0277728F63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.ross@uniriotec.br" TargetMode="External"/><Relationship Id="rId2" Type="http://schemas.openxmlformats.org/officeDocument/2006/relationships/hyperlink" Target="https://dataunirio.github.io/MinC_e_Lei_Rouanet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thiago.severo@uniriotec.b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Uma Análise do Orçamento do Ministério da </a:t>
            </a:r>
            <a:r>
              <a:rPr lang="pt-BR" b="1" dirty="0" smtClean="0"/>
              <a:t>Cultura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11960" y="4340696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pt-BR" sz="2400" dirty="0" smtClean="0"/>
              <a:t>Steven Dutt Ross</a:t>
            </a:r>
          </a:p>
          <a:p>
            <a:pPr algn="l"/>
            <a:r>
              <a:rPr lang="pt-BR" sz="2400" dirty="0" smtClean="0"/>
              <a:t>Thiago </a:t>
            </a:r>
            <a:r>
              <a:rPr lang="pt-BR" sz="2400" dirty="0" smtClean="0"/>
              <a:t>de Araujo Severo dos Santos 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endParaRPr lang="pt-BR" sz="5100" dirty="0" smtClean="0"/>
          </a:p>
          <a:p>
            <a:pPr algn="ctr">
              <a:buNone/>
            </a:pPr>
            <a:r>
              <a:rPr lang="pt-BR" sz="5100" dirty="0" smtClean="0"/>
              <a:t>Para responder a essa pergunta, vamos fazer a comparação do valor liquidado do </a:t>
            </a:r>
            <a:r>
              <a:rPr lang="pt-BR" sz="5100" dirty="0" err="1" smtClean="0"/>
              <a:t>MinC</a:t>
            </a:r>
            <a:r>
              <a:rPr lang="pt-BR" sz="5100" dirty="0" smtClean="0"/>
              <a:t> e STF, TCU e MP</a:t>
            </a:r>
          </a:p>
          <a:p>
            <a:pPr algn="ctr">
              <a:buNone/>
            </a:pPr>
            <a:endParaRPr lang="pt-BR" sz="2000" dirty="0" smtClean="0"/>
          </a:p>
          <a:p>
            <a:pPr>
              <a:buNone/>
            </a:pPr>
            <a:r>
              <a:rPr lang="pt-BR" sz="5100" dirty="0" smtClean="0"/>
              <a:t> </a:t>
            </a:r>
            <a:endParaRPr lang="pt-BR" sz="8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pt-BR" sz="5100" dirty="0" smtClean="0"/>
              <a:t>O Valor Total Liquidado (R$) 2017</a:t>
            </a:r>
          </a:p>
          <a:p>
            <a:pPr algn="ctr">
              <a:buNone/>
            </a:pPr>
            <a:endParaRPr lang="pt-BR" sz="2000" dirty="0" smtClean="0"/>
          </a:p>
          <a:p>
            <a:pPr>
              <a:buNone/>
            </a:pPr>
            <a:r>
              <a:rPr lang="pt-BR" sz="4000" dirty="0" err="1" smtClean="0"/>
              <a:t>MinC</a:t>
            </a:r>
            <a:r>
              <a:rPr lang="pt-BR" sz="4000" dirty="0" smtClean="0"/>
              <a:t>                R</a:t>
            </a:r>
            <a:r>
              <a:rPr lang="pt-BR" sz="4000" dirty="0"/>
              <a:t>$ </a:t>
            </a:r>
            <a:r>
              <a:rPr lang="pt-BR" sz="4000" dirty="0" smtClean="0"/>
              <a:t>1.204.100.228,66</a:t>
            </a:r>
          </a:p>
          <a:p>
            <a:pPr>
              <a:buNone/>
            </a:pPr>
            <a:r>
              <a:rPr lang="pt-BR" sz="4000" dirty="0" smtClean="0"/>
              <a:t>STF                   R$    600.090.684,26</a:t>
            </a:r>
            <a:endParaRPr lang="pt-BR" sz="4000" dirty="0"/>
          </a:p>
          <a:p>
            <a:pPr>
              <a:buNone/>
            </a:pPr>
            <a:r>
              <a:rPr lang="pt-BR" sz="4000" dirty="0" smtClean="0"/>
              <a:t>TCU                  R$ 1.928.130.231,74</a:t>
            </a:r>
          </a:p>
          <a:p>
            <a:pPr>
              <a:buNone/>
            </a:pPr>
            <a:r>
              <a:rPr lang="pt-BR" sz="4000" dirty="0" smtClean="0"/>
              <a:t>MP                   R$ 6.328.860.460,05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pt-BR" sz="5100" dirty="0" smtClean="0"/>
              <a:t>Para continuar a responder a essa pergunta, vamos fazer a comparação do  valor liquidado do </a:t>
            </a:r>
            <a:r>
              <a:rPr lang="pt-BR" sz="5100" dirty="0" err="1" smtClean="0"/>
              <a:t>MinC</a:t>
            </a:r>
            <a:r>
              <a:rPr lang="pt-BR" sz="5100" dirty="0" smtClean="0"/>
              <a:t> e da Defesa em 2017</a:t>
            </a:r>
          </a:p>
          <a:p>
            <a:pPr algn="ctr">
              <a:buNone/>
            </a:pPr>
            <a:endParaRPr lang="pt-BR" sz="2000" dirty="0" smtClean="0"/>
          </a:p>
          <a:p>
            <a:pPr>
              <a:buNone/>
            </a:pPr>
            <a:r>
              <a:rPr lang="pt-BR" sz="5100" dirty="0" smtClean="0"/>
              <a:t> </a:t>
            </a:r>
            <a:endParaRPr lang="pt-BR" sz="86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algn="ctr">
              <a:buNone/>
            </a:pPr>
            <a:r>
              <a:rPr lang="pt-BR" sz="5100" dirty="0" smtClean="0"/>
              <a:t>O Valor Total Liquidado (R$)</a:t>
            </a:r>
          </a:p>
          <a:p>
            <a:pPr algn="ctr">
              <a:buNone/>
            </a:pPr>
            <a:endParaRPr lang="pt-BR" sz="2000" dirty="0" smtClean="0"/>
          </a:p>
          <a:p>
            <a:pPr>
              <a:buNone/>
            </a:pPr>
            <a:r>
              <a:rPr lang="pt-BR" sz="5100" dirty="0" smtClean="0"/>
              <a:t> </a:t>
            </a:r>
            <a:r>
              <a:rPr lang="pt-BR" sz="5100" dirty="0" err="1" smtClean="0"/>
              <a:t>MinC</a:t>
            </a:r>
            <a:r>
              <a:rPr lang="pt-BR" sz="5100" dirty="0" smtClean="0"/>
              <a:t>              </a:t>
            </a:r>
            <a:r>
              <a:rPr lang="pt-BR" sz="5100" dirty="0"/>
              <a:t>R$ 1.204.100.228,66 </a:t>
            </a:r>
          </a:p>
          <a:p>
            <a:pPr>
              <a:buNone/>
            </a:pPr>
            <a:r>
              <a:rPr lang="pt-BR" sz="5100" dirty="0" smtClean="0"/>
              <a:t> Defesa         R$ 88.110.543.149,67</a:t>
            </a:r>
          </a:p>
          <a:p>
            <a:pPr>
              <a:buNone/>
            </a:pPr>
            <a:endParaRPr lang="pt-BR" sz="2000" dirty="0"/>
          </a:p>
          <a:p>
            <a:pPr algn="ctr">
              <a:buNone/>
            </a:pPr>
            <a:r>
              <a:rPr lang="pt-BR" sz="8600" dirty="0" smtClean="0"/>
              <a:t>Orçamento</a:t>
            </a:r>
          </a:p>
          <a:p>
            <a:pPr algn="ctr">
              <a:buNone/>
            </a:pPr>
            <a:r>
              <a:rPr lang="pt-BR" sz="20900" dirty="0" smtClean="0"/>
              <a:t>73</a:t>
            </a:r>
            <a:r>
              <a:rPr lang="pt-BR" sz="23800" dirty="0" smtClean="0"/>
              <a:t> </a:t>
            </a:r>
            <a:r>
              <a:rPr lang="pt-BR" sz="8600" dirty="0" smtClean="0"/>
              <a:t>vezes maior</a:t>
            </a:r>
            <a:endParaRPr lang="pt-BR" sz="8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2348880"/>
            <a:ext cx="8229600" cy="295232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5100" dirty="0" smtClean="0"/>
              <a:t>    Gastamos muito pouco com o Ministério da Cultura</a:t>
            </a:r>
            <a:endParaRPr lang="pt-BR" sz="8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orçamento do </a:t>
            </a:r>
            <a:r>
              <a:rPr lang="pt-BR" dirty="0" err="1" smtClean="0"/>
              <a:t>MinC</a:t>
            </a:r>
            <a:r>
              <a:rPr lang="pt-BR" dirty="0" smtClean="0"/>
              <a:t> está diminuindo? 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Rplotger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333208"/>
            <a:ext cx="9144000" cy="3688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518864" y="188640"/>
            <a:ext cx="8229600" cy="56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kumimoji="0" lang="pt-BR" sz="9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Encolhimento </a:t>
            </a:r>
            <a:r>
              <a:rPr lang="pt-BR" sz="9000" dirty="0"/>
              <a:t>de </a:t>
            </a:r>
            <a:r>
              <a:rPr lang="pt-BR" sz="20400" dirty="0"/>
              <a:t>17</a:t>
            </a:r>
            <a:r>
              <a:rPr lang="pt-BR" sz="20400" dirty="0" smtClean="0"/>
              <a:t>%</a:t>
            </a:r>
            <a:endParaRPr lang="pt-BR" sz="9000" dirty="0" smtClean="0"/>
          </a:p>
          <a:p>
            <a:pPr lvl="0" algn="ctr">
              <a:spcBef>
                <a:spcPct val="0"/>
              </a:spcBef>
            </a:pPr>
            <a:r>
              <a:rPr lang="pt-BR" sz="4400" dirty="0" smtClean="0"/>
              <a:t>  </a:t>
            </a:r>
            <a:r>
              <a:rPr lang="pt-BR" sz="3300" dirty="0">
                <a:latin typeface="+mj-lt"/>
                <a:ea typeface="+mj-ea"/>
                <a:cs typeface="+mj-cs"/>
              </a:rPr>
              <a:t>do Orçamento (valor pago) de 2010 para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2348880"/>
            <a:ext cx="8229600" cy="295232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5100" dirty="0" smtClean="0"/>
              <a:t>    Gastamos muito pouco com o Ministério da Cultura</a:t>
            </a:r>
          </a:p>
          <a:p>
            <a:pPr algn="ctr">
              <a:buNone/>
            </a:pPr>
            <a:r>
              <a:rPr lang="pt-BR" sz="5100" dirty="0" smtClean="0">
                <a:solidFill>
                  <a:srgbClr val="FF0000"/>
                </a:solidFill>
              </a:rPr>
              <a:t>e estamos diminuindo </a:t>
            </a:r>
            <a:endParaRPr lang="pt-BR" sz="8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minc_n.jpg"/>
          <p:cNvPicPr>
            <a:picLocks noChangeAspect="1"/>
          </p:cNvPicPr>
          <p:nvPr/>
        </p:nvPicPr>
        <p:blipFill>
          <a:blip r:embed="rId2" cstate="print"/>
          <a:srcRect l="37380" t="5320" r="33173" b="52793"/>
          <a:stretch>
            <a:fillRect/>
          </a:stretch>
        </p:blipFill>
        <p:spPr>
          <a:xfrm>
            <a:off x="1547664" y="260648"/>
            <a:ext cx="5904656" cy="6326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t="16040" r="35825" b="8657"/>
          <a:stretch>
            <a:fillRect/>
          </a:stretch>
        </p:blipFill>
        <p:spPr bwMode="auto">
          <a:xfrm>
            <a:off x="72008" y="548679"/>
            <a:ext cx="8964488" cy="59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620688"/>
            <a:ext cx="8028384" cy="5104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2564904"/>
            <a:ext cx="8229600" cy="2952328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pt-BR" sz="5100" dirty="0" smtClean="0"/>
              <a:t>Só o Ministério da Cultura gasta com Cultura?</a:t>
            </a:r>
          </a:p>
          <a:p>
            <a:pPr algn="ctr">
              <a:buNone/>
            </a:pPr>
            <a:r>
              <a:rPr lang="pt-BR" sz="5100" dirty="0" smtClean="0"/>
              <a:t> </a:t>
            </a:r>
            <a:r>
              <a:rPr lang="pt-BR" sz="5400" dirty="0" smtClean="0"/>
              <a:t>Quem gasta com a função Cultura? </a:t>
            </a:r>
            <a:endParaRPr lang="pt-BR" sz="86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LTURA_SEM_MIN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ULTURA_SEM_MIN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23728" y="277485"/>
            <a:ext cx="6967933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/>
              <a:t>Três despesas com Cultura fora do </a:t>
            </a:r>
            <a:r>
              <a:rPr lang="pt-BR" sz="3200" b="1" dirty="0" err="1" smtClean="0"/>
              <a:t>MinC</a:t>
            </a:r>
            <a:endParaRPr lang="pt-BR" sz="3200" b="1" dirty="0" smtClean="0"/>
          </a:p>
          <a:p>
            <a:endParaRPr lang="pt-BR" sz="1600" b="1" dirty="0" smtClean="0"/>
          </a:p>
          <a:p>
            <a:pPr marL="514350" indent="-514350">
              <a:buAutoNum type="arabicPeriod"/>
            </a:pPr>
            <a:r>
              <a:rPr lang="pt-BR" sz="2400" b="1" dirty="0" smtClean="0"/>
              <a:t>Fundação Nacional do Índio – FUNAI</a:t>
            </a:r>
          </a:p>
          <a:p>
            <a:pPr marL="514350" indent="-514350">
              <a:buAutoNum type="arabicPeriod"/>
            </a:pPr>
            <a:r>
              <a:rPr lang="pt-BR" sz="2400" b="1" dirty="0" smtClean="0"/>
              <a:t>Presidência </a:t>
            </a:r>
          </a:p>
          <a:p>
            <a:pPr marL="514350" indent="-514350">
              <a:buAutoNum type="arabicPeriod"/>
            </a:pPr>
            <a:r>
              <a:rPr lang="pt-BR" sz="2400" b="1" dirty="0" smtClean="0"/>
              <a:t>Integração Nacional/Minas e Energia</a:t>
            </a:r>
          </a:p>
          <a:p>
            <a:pPr marL="514350" indent="-514350">
              <a:buAutoNum type="arabicPeriod"/>
            </a:pPr>
            <a:endParaRPr lang="pt-BR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20080" y="0"/>
            <a:ext cx="7380312" cy="6858000"/>
            <a:chOff x="1619672" y="620688"/>
            <a:chExt cx="5616624" cy="596679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3324" t="63491" r="3307" b="7180"/>
            <a:stretch>
              <a:fillRect/>
            </a:stretch>
          </p:blipFill>
          <p:spPr bwMode="auto">
            <a:xfrm>
              <a:off x="1691680" y="5157192"/>
              <a:ext cx="5472608" cy="143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33324" t="14563" r="2473" b="7180"/>
            <a:stretch>
              <a:fillRect/>
            </a:stretch>
          </p:blipFill>
          <p:spPr bwMode="auto">
            <a:xfrm>
              <a:off x="1691680" y="1656740"/>
              <a:ext cx="5544616" cy="3816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32490" t="22148" r="2473" b="24899"/>
            <a:stretch>
              <a:fillRect/>
            </a:stretch>
          </p:blipFill>
          <p:spPr bwMode="auto">
            <a:xfrm>
              <a:off x="1619672" y="620688"/>
              <a:ext cx="5616624" cy="258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 descr="Rplot_sub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10950"/>
            <a:ext cx="9144000" cy="4698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Qual distribuição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O </a:t>
            </a:r>
            <a:r>
              <a:rPr lang="pt-BR" dirty="0" err="1" smtClean="0">
                <a:solidFill>
                  <a:schemeClr val="tx1"/>
                </a:solidFill>
              </a:rPr>
              <a:t>MinC</a:t>
            </a:r>
            <a:r>
              <a:rPr lang="pt-BR" dirty="0" smtClean="0">
                <a:solidFill>
                  <a:schemeClr val="tx1"/>
                </a:solidFill>
              </a:rPr>
              <a:t> gasta mais com a </a:t>
            </a:r>
            <a:r>
              <a:rPr lang="pt-BR" dirty="0" err="1" smtClean="0">
                <a:solidFill>
                  <a:srgbClr val="FF0000"/>
                </a:solidFill>
              </a:rPr>
              <a:t>Ancine</a:t>
            </a:r>
            <a:r>
              <a:rPr lang="pt-BR" dirty="0" smtClean="0">
                <a:solidFill>
                  <a:schemeClr val="tx1"/>
                </a:solidFill>
              </a:rPr>
              <a:t> ou com o </a:t>
            </a:r>
            <a:r>
              <a:rPr lang="pt-BR" dirty="0" smtClean="0">
                <a:solidFill>
                  <a:schemeClr val="tx2"/>
                </a:solidFill>
              </a:rPr>
              <a:t>IBRAM</a:t>
            </a:r>
            <a:r>
              <a:rPr lang="pt-BR" dirty="0" smtClean="0">
                <a:solidFill>
                  <a:schemeClr val="tx1"/>
                </a:solidFill>
              </a:rPr>
              <a:t>?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51520" y="0"/>
            <a:ext cx="8532440" cy="6858000"/>
            <a:chOff x="0" y="1097360"/>
            <a:chExt cx="5472608" cy="576064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4157" t="14563" r="3307" b="7180"/>
            <a:stretch>
              <a:fillRect/>
            </a:stretch>
          </p:blipFill>
          <p:spPr bwMode="auto">
            <a:xfrm>
              <a:off x="72008" y="3041576"/>
              <a:ext cx="5400600" cy="3816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33352" t="22148" r="3278" b="15837"/>
            <a:stretch>
              <a:fillRect/>
            </a:stretch>
          </p:blipFill>
          <p:spPr bwMode="auto">
            <a:xfrm>
              <a:off x="0" y="1097360"/>
              <a:ext cx="5472608" cy="3024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 descr="RplotUO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5274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RplotUO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- 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</a:p>
          <a:p>
            <a:r>
              <a:rPr lang="pt-BR" dirty="0" smtClean="0"/>
              <a:t>- O orçamento do </a:t>
            </a:r>
            <a:r>
              <a:rPr lang="pt-BR" dirty="0" err="1" smtClean="0"/>
              <a:t>MinC</a:t>
            </a:r>
            <a:r>
              <a:rPr lang="pt-BR" dirty="0" smtClean="0"/>
              <a:t> está diminuindo? O Quanto está diminuindo?</a:t>
            </a:r>
          </a:p>
          <a:p>
            <a:r>
              <a:rPr lang="pt-BR" dirty="0" smtClean="0"/>
              <a:t>- Quem gasta com Cultura? Qual Ministério? </a:t>
            </a:r>
          </a:p>
          <a:p>
            <a:r>
              <a:rPr lang="pt-BR" dirty="0" smtClean="0"/>
              <a:t>- Qual distribuição do orçamento do </a:t>
            </a:r>
            <a:r>
              <a:rPr lang="pt-BR" dirty="0" err="1" smtClean="0"/>
              <a:t>MinC</a:t>
            </a:r>
            <a:r>
              <a:rPr lang="pt-BR" dirty="0" smtClean="0"/>
              <a:t>? (</a:t>
            </a:r>
            <a:r>
              <a:rPr lang="pt-BR" dirty="0" err="1" smtClean="0"/>
              <a:t>Ancine</a:t>
            </a:r>
            <a:r>
              <a:rPr lang="pt-BR" dirty="0" smtClean="0"/>
              <a:t>, Funarte, Casa Ruy, Palmares,etc...)</a:t>
            </a:r>
          </a:p>
          <a:p>
            <a:r>
              <a:rPr lang="pt-BR" dirty="0" smtClean="0"/>
              <a:t>Quais as prioridades dos Ministros?</a:t>
            </a:r>
          </a:p>
          <a:p>
            <a:r>
              <a:rPr lang="pt-BR" dirty="0" smtClean="0"/>
              <a:t>Quais as semelhanças e diferenças entre os gestores?</a:t>
            </a:r>
          </a:p>
          <a:p>
            <a:r>
              <a:rPr lang="pt-BR" dirty="0" smtClean="0"/>
              <a:t>E a Lei </a:t>
            </a:r>
            <a:r>
              <a:rPr lang="pt-BR" dirty="0" err="1" smtClean="0"/>
              <a:t>Rouanet</a:t>
            </a:r>
            <a:r>
              <a:rPr lang="pt-BR" dirty="0" smtClean="0"/>
              <a:t>?</a:t>
            </a:r>
            <a:br>
              <a:rPr lang="pt-BR" dirty="0" smtClean="0"/>
            </a:b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Quais as prioridades dos Ministros?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2488"/>
            <a:ext cx="8229600" cy="114300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Imagem 2" descr="RplotCA_gesta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7504" y="2996952"/>
            <a:ext cx="9144000" cy="368808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 rot="16200000">
            <a:off x="4418402" y="75512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Marta Suplicy</a:t>
            </a:r>
          </a:p>
        </p:txBody>
      </p:sp>
      <p:sp>
        <p:nvSpPr>
          <p:cNvPr id="5" name="CaixaDeTexto 4"/>
          <p:cNvSpPr txBox="1"/>
          <p:nvPr/>
        </p:nvSpPr>
        <p:spPr>
          <a:xfrm rot="16200000">
            <a:off x="3482298" y="75512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Ana de </a:t>
            </a:r>
            <a:r>
              <a:rPr lang="pt-BR" sz="2800" dirty="0" err="1" smtClean="0"/>
              <a:t>Hollanda</a:t>
            </a:r>
            <a:endParaRPr lang="pt-BR" sz="2800" dirty="0" smtClean="0"/>
          </a:p>
        </p:txBody>
      </p:sp>
      <p:sp>
        <p:nvSpPr>
          <p:cNvPr id="6" name="CaixaDeTexto 5"/>
          <p:cNvSpPr txBox="1"/>
          <p:nvPr/>
        </p:nvSpPr>
        <p:spPr>
          <a:xfrm rot="16200000">
            <a:off x="1916706" y="611687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  <p:sp>
        <p:nvSpPr>
          <p:cNvPr id="7" name="CaixaDeTexto 6"/>
          <p:cNvSpPr txBox="1"/>
          <p:nvPr/>
        </p:nvSpPr>
        <p:spPr>
          <a:xfrm rot="16200000">
            <a:off x="6263532" y="75512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Sérgio Sá</a:t>
            </a:r>
            <a:endParaRPr lang="pt-BR" sz="2800" dirty="0"/>
          </a:p>
        </p:txBody>
      </p:sp>
      <p:sp>
        <p:nvSpPr>
          <p:cNvPr id="8" name="CaixaDeTexto 7"/>
          <p:cNvSpPr txBox="1"/>
          <p:nvPr/>
        </p:nvSpPr>
        <p:spPr>
          <a:xfrm rot="16200000">
            <a:off x="-1342818" y="53967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err="1" smtClean="0"/>
              <a:t>Weffort</a:t>
            </a:r>
            <a:endParaRPr lang="pt-BR" sz="2800" dirty="0" smtClean="0"/>
          </a:p>
        </p:txBody>
      </p:sp>
      <p:sp>
        <p:nvSpPr>
          <p:cNvPr id="9" name="CaixaDeTexto 8"/>
          <p:cNvSpPr txBox="1"/>
          <p:nvPr/>
        </p:nvSpPr>
        <p:spPr>
          <a:xfrm rot="16200000">
            <a:off x="-405554" y="53967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Gilberto Gil</a:t>
            </a:r>
          </a:p>
        </p:txBody>
      </p:sp>
      <p:cxnSp>
        <p:nvCxnSpPr>
          <p:cNvPr id="10" name="Conector reto 9"/>
          <p:cNvCxnSpPr/>
          <p:nvPr/>
        </p:nvCxnSpPr>
        <p:spPr>
          <a:xfrm flipV="1">
            <a:off x="774424" y="1243648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V="1">
            <a:off x="1701876" y="1254246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4014784" y="1262898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V="1">
            <a:off x="5386928" y="1268760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6305446" y="1268760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V="1">
            <a:off x="7222094" y="1268760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V="1">
            <a:off x="7681984" y="1262898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V="1">
            <a:off x="8150868" y="1268760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 rot="16200000">
            <a:off x="5884327" y="75512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 smtClean="0"/>
              <a:t>Calero</a:t>
            </a:r>
            <a:r>
              <a:rPr lang="pt-BR" sz="2800" dirty="0" smtClean="0"/>
              <a:t> e Roberto Freire</a:t>
            </a:r>
          </a:p>
        </p:txBody>
      </p:sp>
      <p:sp>
        <p:nvSpPr>
          <p:cNvPr id="19" name="CaixaDeTexto 18"/>
          <p:cNvSpPr txBox="1"/>
          <p:nvPr/>
        </p:nvSpPr>
        <p:spPr>
          <a:xfrm rot="16200000">
            <a:off x="5139062" y="53967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plot4_gesta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477224"/>
            <a:ext cx="9144000" cy="3688080"/>
          </a:xfrm>
          <a:prstGeom prst="rect">
            <a:avLst/>
          </a:prstGeom>
        </p:spPr>
      </p:pic>
      <p:pic>
        <p:nvPicPr>
          <p:cNvPr id="25" name="Imagem 24" descr="Rplot4_gestao.png"/>
          <p:cNvPicPr>
            <a:picLocks noChangeAspect="1"/>
          </p:cNvPicPr>
          <p:nvPr/>
        </p:nvPicPr>
        <p:blipFill>
          <a:blip r:embed="rId2" cstate="print"/>
          <a:srcRect l="10237" t="17572" r="84741" b="77562"/>
          <a:stretch>
            <a:fillRect/>
          </a:stretch>
        </p:blipFill>
        <p:spPr>
          <a:xfrm>
            <a:off x="3851920" y="2516264"/>
            <a:ext cx="4968552" cy="64807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 rot="16200000">
            <a:off x="3986354" y="10705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Marta Suplicy</a:t>
            </a:r>
          </a:p>
        </p:txBody>
      </p:sp>
      <p:sp>
        <p:nvSpPr>
          <p:cNvPr id="8" name="CaixaDeTexto 7"/>
          <p:cNvSpPr txBox="1"/>
          <p:nvPr/>
        </p:nvSpPr>
        <p:spPr>
          <a:xfrm rot="16200000">
            <a:off x="2997406" y="10705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Ana de </a:t>
            </a:r>
            <a:r>
              <a:rPr lang="pt-BR" sz="2800" dirty="0" err="1" smtClean="0"/>
              <a:t>Hollanda</a:t>
            </a:r>
            <a:endParaRPr lang="pt-BR" sz="2800" dirty="0" smtClean="0"/>
          </a:p>
        </p:txBody>
      </p:sp>
      <p:sp>
        <p:nvSpPr>
          <p:cNvPr id="9" name="CaixaDeTexto 8"/>
          <p:cNvSpPr txBox="1"/>
          <p:nvPr/>
        </p:nvSpPr>
        <p:spPr>
          <a:xfrm rot="16200000">
            <a:off x="1484658" y="-36385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  <p:sp>
        <p:nvSpPr>
          <p:cNvPr id="11" name="CaixaDeTexto 10"/>
          <p:cNvSpPr txBox="1"/>
          <p:nvPr/>
        </p:nvSpPr>
        <p:spPr>
          <a:xfrm rot="16200000">
            <a:off x="5949734" y="179058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Sérgio Sá</a:t>
            </a:r>
            <a:endParaRPr lang="pt-BR" sz="2800" dirty="0"/>
          </a:p>
        </p:txBody>
      </p:sp>
      <p:pic>
        <p:nvPicPr>
          <p:cNvPr id="12" name="Imagem 11" descr="Rplot4_gestao.png"/>
          <p:cNvPicPr>
            <a:picLocks noChangeAspect="1"/>
          </p:cNvPicPr>
          <p:nvPr/>
        </p:nvPicPr>
        <p:blipFill>
          <a:blip r:embed="rId2" cstate="print"/>
          <a:srcRect l="10237" t="17572" r="84741" b="77562"/>
          <a:stretch>
            <a:fillRect/>
          </a:stretch>
        </p:blipFill>
        <p:spPr>
          <a:xfrm>
            <a:off x="467544" y="2529448"/>
            <a:ext cx="2691408" cy="46750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 rot="16200000">
            <a:off x="-1683694" y="-18040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err="1" smtClean="0"/>
              <a:t>Weffort</a:t>
            </a:r>
            <a:endParaRPr lang="pt-BR" sz="2800" dirty="0" smtClean="0"/>
          </a:p>
        </p:txBody>
      </p:sp>
      <p:sp>
        <p:nvSpPr>
          <p:cNvPr id="10" name="CaixaDeTexto 9"/>
          <p:cNvSpPr txBox="1"/>
          <p:nvPr/>
        </p:nvSpPr>
        <p:spPr>
          <a:xfrm rot="16200000">
            <a:off x="-819598" y="-180402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Gilberto Gil</a:t>
            </a:r>
          </a:p>
        </p:txBody>
      </p:sp>
      <p:cxnSp>
        <p:nvCxnSpPr>
          <p:cNvPr id="16" name="Conector reto 15"/>
          <p:cNvCxnSpPr/>
          <p:nvPr/>
        </p:nvCxnSpPr>
        <p:spPr>
          <a:xfrm flipV="1">
            <a:off x="821722" y="739592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V="1">
            <a:off x="1749174" y="750190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V="1">
            <a:off x="4062082" y="758842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5453682" y="76470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 flipV="1">
            <a:off x="6372200" y="76470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 flipV="1">
            <a:off x="7308304" y="76470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 flipV="1">
            <a:off x="7775524" y="758842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 flipV="1">
            <a:off x="8244408" y="76470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 rot="16200000">
            <a:off x="5445678" y="118717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 smtClean="0"/>
              <a:t>Calero</a:t>
            </a:r>
            <a:r>
              <a:rPr lang="pt-BR" sz="2800" dirty="0" smtClean="0"/>
              <a:t> e Roberto Freire</a:t>
            </a:r>
          </a:p>
        </p:txBody>
      </p:sp>
      <p:sp>
        <p:nvSpPr>
          <p:cNvPr id="24" name="CaixaDeTexto 23"/>
          <p:cNvSpPr txBox="1"/>
          <p:nvPr/>
        </p:nvSpPr>
        <p:spPr>
          <a:xfrm rot="16200000">
            <a:off x="4725018" y="-108393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plot_sub2_gesta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051110"/>
            <a:ext cx="9144000" cy="3690258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 rot="16200000">
            <a:off x="4418402" y="73727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Marta Suplicy</a:t>
            </a:r>
          </a:p>
        </p:txBody>
      </p:sp>
      <p:sp>
        <p:nvSpPr>
          <p:cNvPr id="17" name="CaixaDeTexto 16"/>
          <p:cNvSpPr txBox="1"/>
          <p:nvPr/>
        </p:nvSpPr>
        <p:spPr>
          <a:xfrm rot="16200000">
            <a:off x="3482298" y="73727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Ana de </a:t>
            </a:r>
            <a:r>
              <a:rPr lang="pt-BR" sz="2800" dirty="0" err="1" smtClean="0"/>
              <a:t>Hollanda</a:t>
            </a:r>
            <a:endParaRPr lang="pt-BR" sz="2800" dirty="0" smtClean="0"/>
          </a:p>
        </p:txBody>
      </p:sp>
      <p:sp>
        <p:nvSpPr>
          <p:cNvPr id="18" name="CaixaDeTexto 17"/>
          <p:cNvSpPr txBox="1"/>
          <p:nvPr/>
        </p:nvSpPr>
        <p:spPr>
          <a:xfrm rot="16200000">
            <a:off x="1916706" y="593837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  <p:sp>
        <p:nvSpPr>
          <p:cNvPr id="19" name="CaixaDeTexto 18"/>
          <p:cNvSpPr txBox="1"/>
          <p:nvPr/>
        </p:nvSpPr>
        <p:spPr>
          <a:xfrm rot="16200000">
            <a:off x="6309774" y="73727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Sérgio Sá</a:t>
            </a:r>
            <a:endParaRPr lang="pt-BR" sz="2800" dirty="0"/>
          </a:p>
        </p:txBody>
      </p:sp>
      <p:sp>
        <p:nvSpPr>
          <p:cNvPr id="21" name="CaixaDeTexto 20"/>
          <p:cNvSpPr txBox="1"/>
          <p:nvPr/>
        </p:nvSpPr>
        <p:spPr>
          <a:xfrm rot="16200000">
            <a:off x="-1342818" y="52182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err="1" smtClean="0"/>
              <a:t>Weffort</a:t>
            </a:r>
            <a:endParaRPr lang="pt-BR" sz="2800" dirty="0" smtClean="0"/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-405554" y="52182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Gilberto Gil</a:t>
            </a:r>
          </a:p>
        </p:txBody>
      </p:sp>
      <p:cxnSp>
        <p:nvCxnSpPr>
          <p:cNvPr id="23" name="Conector reto 22"/>
          <p:cNvCxnSpPr/>
          <p:nvPr/>
        </p:nvCxnSpPr>
        <p:spPr>
          <a:xfrm flipV="1">
            <a:off x="821722" y="76470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 flipV="1">
            <a:off x="1749174" y="775302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 flipV="1">
            <a:off x="4062082" y="78395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 flipV="1">
            <a:off x="5453682" y="789816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V="1">
            <a:off x="6372200" y="789816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V="1">
            <a:off x="7308304" y="789816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V="1">
            <a:off x="7775524" y="783954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V="1">
            <a:off x="8244408" y="789816"/>
            <a:ext cx="0" cy="46805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 rot="16200000">
            <a:off x="5930569" y="73727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 smtClean="0"/>
              <a:t>Calero</a:t>
            </a:r>
            <a:r>
              <a:rPr lang="pt-BR" sz="2800" dirty="0" smtClean="0"/>
              <a:t> e Roberto Freire</a:t>
            </a:r>
          </a:p>
        </p:txBody>
      </p:sp>
      <p:sp>
        <p:nvSpPr>
          <p:cNvPr id="32" name="CaixaDeTexto 31"/>
          <p:cNvSpPr txBox="1"/>
          <p:nvPr/>
        </p:nvSpPr>
        <p:spPr>
          <a:xfrm rot="16200000">
            <a:off x="5139062" y="521829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Juca Ferreira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4304" b="6978"/>
          <a:stretch>
            <a:fillRect/>
          </a:stretch>
        </p:blipFill>
        <p:spPr bwMode="auto">
          <a:xfrm>
            <a:off x="0" y="2276872"/>
            <a:ext cx="9144000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39552" y="1268760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lvl="0" algn="ctr">
              <a:spcBef>
                <a:spcPct val="0"/>
              </a:spcBef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 </a:t>
            </a:r>
            <a:r>
              <a:rPr kumimoji="0" lang="pt-B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MinC</a:t>
            </a: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gasta </a:t>
            </a:r>
            <a:r>
              <a:rPr lang="pt-BR" sz="4400" dirty="0" smtClean="0">
                <a:latin typeface="+mj-lt"/>
                <a:ea typeface="+mj-ea"/>
                <a:cs typeface="+mj-cs"/>
              </a:rPr>
              <a:t>dinheiro com </a:t>
            </a:r>
            <a:r>
              <a:rPr lang="pt-BR" sz="4400" dirty="0" smtClean="0">
                <a:latin typeface="+mj-lt"/>
                <a:ea typeface="+mj-ea"/>
                <a:cs typeface="+mj-cs"/>
              </a:rPr>
              <a:t>escritório em Nova Iorque?</a:t>
            </a:r>
            <a:endParaRPr kumimoji="0" lang="pt-BR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t="16040" r="35825" b="8657"/>
          <a:stretch>
            <a:fillRect/>
          </a:stretch>
        </p:blipFill>
        <p:spPr bwMode="auto">
          <a:xfrm>
            <a:off x="72008" y="548679"/>
            <a:ext cx="8964488" cy="59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10"/>
          <p:cNvGrpSpPr/>
          <p:nvPr/>
        </p:nvGrpSpPr>
        <p:grpSpPr>
          <a:xfrm>
            <a:off x="72008" y="620688"/>
            <a:ext cx="8892480" cy="5400600"/>
            <a:chOff x="1547664" y="1412776"/>
            <a:chExt cx="5112568" cy="295232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7481" t="22148" r="23318" b="17314"/>
            <a:stretch>
              <a:fillRect/>
            </a:stretch>
          </p:blipFill>
          <p:spPr bwMode="auto">
            <a:xfrm>
              <a:off x="1547664" y="1412776"/>
              <a:ext cx="5112568" cy="295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t="22148" r="79988" b="70469"/>
            <a:stretch>
              <a:fillRect/>
            </a:stretch>
          </p:blipFill>
          <p:spPr bwMode="auto">
            <a:xfrm>
              <a:off x="1547664" y="1412776"/>
              <a:ext cx="172819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tângulo 8"/>
          <p:cNvSpPr/>
          <p:nvPr/>
        </p:nvSpPr>
        <p:spPr>
          <a:xfrm>
            <a:off x="3347864" y="5733256"/>
            <a:ext cx="4572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pt-BR" dirty="0" smtClean="0"/>
              <a:t>A Lei </a:t>
            </a:r>
            <a:r>
              <a:rPr lang="pt-BR" dirty="0" err="1" smtClean="0"/>
              <a:t>Rouanet</a:t>
            </a:r>
            <a:r>
              <a:rPr lang="pt-BR" dirty="0" smtClean="0"/>
              <a:t> merece muitas criticas, mas infelizmente as críticas que eu vejo  por ai não procedem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/>
          <p:nvPr/>
        </p:nvGrpSpPr>
        <p:grpSpPr>
          <a:xfrm>
            <a:off x="72008" y="620688"/>
            <a:ext cx="8892480" cy="5400600"/>
            <a:chOff x="1547664" y="1412776"/>
            <a:chExt cx="5112568" cy="295232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7481" t="22148" r="23318" b="17314"/>
            <a:stretch>
              <a:fillRect/>
            </a:stretch>
          </p:blipFill>
          <p:spPr bwMode="auto">
            <a:xfrm>
              <a:off x="1547664" y="1412776"/>
              <a:ext cx="5112568" cy="295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t="22148" r="79988" b="70469"/>
            <a:stretch>
              <a:fillRect/>
            </a:stretch>
          </p:blipFill>
          <p:spPr bwMode="auto">
            <a:xfrm>
              <a:off x="1547664" y="1412776"/>
              <a:ext cx="172819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6" name="Conector reto 5"/>
          <p:cNvCxnSpPr/>
          <p:nvPr/>
        </p:nvCxnSpPr>
        <p:spPr>
          <a:xfrm>
            <a:off x="0" y="1268760"/>
            <a:ext cx="9144000" cy="5589240"/>
          </a:xfrm>
          <a:prstGeom prst="line">
            <a:avLst/>
          </a:prstGeom>
          <a:ln w="152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V="1">
            <a:off x="0" y="1268760"/>
            <a:ext cx="8892480" cy="5589240"/>
          </a:xfrm>
          <a:prstGeom prst="line">
            <a:avLst/>
          </a:prstGeom>
          <a:ln w="152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1821757" y="3356992"/>
            <a:ext cx="548708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4800" dirty="0" smtClean="0">
                <a:solidFill>
                  <a:srgbClr val="C00000"/>
                </a:solidFill>
              </a:rPr>
              <a:t>Isso é quase um </a:t>
            </a:r>
          </a:p>
          <a:p>
            <a:pPr algn="ctr"/>
            <a:r>
              <a:rPr lang="pt-BR" sz="4800" dirty="0" smtClean="0">
                <a:solidFill>
                  <a:srgbClr val="C00000"/>
                </a:solidFill>
              </a:rPr>
              <a:t>policiamento cultural</a:t>
            </a:r>
            <a:endParaRPr lang="pt-BR" sz="4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Precisamos </a:t>
            </a:r>
            <a:r>
              <a:rPr lang="pt-BR" b="1" dirty="0" smtClean="0"/>
              <a:t>evitar as desigualdades espaciais </a:t>
            </a:r>
            <a:r>
              <a:rPr lang="pt-BR" dirty="0" smtClean="0"/>
              <a:t>da Lei da </a:t>
            </a:r>
            <a:r>
              <a:rPr lang="pt-BR" dirty="0" err="1" smtClean="0"/>
              <a:t>Rouanet</a:t>
            </a:r>
            <a:r>
              <a:rPr lang="pt-BR" dirty="0" smtClean="0"/>
              <a:t>. Concentração de repasses para artistas famosos.</a:t>
            </a:r>
          </a:p>
          <a:p>
            <a:endParaRPr lang="pt-BR" dirty="0"/>
          </a:p>
          <a:p>
            <a:r>
              <a:rPr lang="pt-BR" dirty="0" smtClean="0"/>
              <a:t>Privilegia uma camada de intermediários, </a:t>
            </a:r>
            <a:r>
              <a:rPr lang="pt-BR" b="1" dirty="0" smtClean="0"/>
              <a:t>com foco na produção de projetos </a:t>
            </a:r>
            <a:r>
              <a:rPr lang="pt-BR" dirty="0" smtClean="0"/>
              <a:t>e em sua aprovação nos departamentos de marketing das empresas.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- 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</a:p>
          <a:p>
            <a:r>
              <a:rPr lang="pt-BR" dirty="0" smtClean="0"/>
              <a:t>- O orçamento do </a:t>
            </a:r>
            <a:r>
              <a:rPr lang="pt-BR" dirty="0" err="1" smtClean="0"/>
              <a:t>MinC</a:t>
            </a:r>
            <a:r>
              <a:rPr lang="pt-BR" dirty="0" smtClean="0"/>
              <a:t> está diminuindo? O Quanto está diminuindo?</a:t>
            </a:r>
          </a:p>
          <a:p>
            <a:r>
              <a:rPr lang="pt-BR" dirty="0" smtClean="0"/>
              <a:t>- Quem gasta com Cultura? Qual Ministério? </a:t>
            </a:r>
          </a:p>
          <a:p>
            <a:r>
              <a:rPr lang="pt-BR" dirty="0" smtClean="0"/>
              <a:t>- Qual distribuição do orçamento do </a:t>
            </a:r>
            <a:r>
              <a:rPr lang="pt-BR" dirty="0" err="1" smtClean="0"/>
              <a:t>MinC</a:t>
            </a:r>
            <a:r>
              <a:rPr lang="pt-BR" dirty="0" smtClean="0"/>
              <a:t>? (</a:t>
            </a:r>
            <a:r>
              <a:rPr lang="pt-BR" dirty="0" err="1" smtClean="0"/>
              <a:t>Ancine</a:t>
            </a:r>
            <a:r>
              <a:rPr lang="pt-BR" dirty="0" smtClean="0"/>
              <a:t>, Funarte, Casa Ruy, Palmares,etc...)</a:t>
            </a:r>
          </a:p>
          <a:p>
            <a:r>
              <a:rPr lang="pt-BR" dirty="0" smtClean="0"/>
              <a:t>Quais as prioridades dos Ministros?</a:t>
            </a:r>
          </a:p>
          <a:p>
            <a:r>
              <a:rPr lang="pt-BR" dirty="0" smtClean="0"/>
              <a:t>Quais as semelhanças e diferenças entre os gestores?</a:t>
            </a:r>
          </a:p>
          <a:p>
            <a:r>
              <a:rPr lang="pt-BR" dirty="0" smtClean="0"/>
              <a:t>E a Lei </a:t>
            </a:r>
            <a:r>
              <a:rPr lang="pt-BR" dirty="0" err="1" smtClean="0"/>
              <a:t>Rouanet</a:t>
            </a:r>
            <a:r>
              <a:rPr lang="pt-BR" dirty="0" smtClean="0"/>
              <a:t>?</a:t>
            </a:r>
            <a:br>
              <a:rPr lang="pt-BR" dirty="0" smtClean="0"/>
            </a:b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4000" dirty="0" smtClean="0"/>
              <a:t>	"</a:t>
            </a:r>
            <a:r>
              <a:rPr lang="pt-BR" sz="4000" dirty="0"/>
              <a:t>Não podemos deixar os </a:t>
            </a:r>
            <a:r>
              <a:rPr lang="pt-BR" sz="6000" dirty="0"/>
              <a:t>departamentos de marketing das empresas </a:t>
            </a:r>
            <a:r>
              <a:rPr lang="pt-BR" sz="4000" dirty="0"/>
              <a:t>decidir os rumos da cultura no </a:t>
            </a:r>
            <a:r>
              <a:rPr lang="pt-BR" sz="4000" dirty="0" smtClean="0"/>
              <a:t>Brasil”</a:t>
            </a:r>
          </a:p>
          <a:p>
            <a:pPr algn="r">
              <a:buNone/>
            </a:pPr>
            <a:r>
              <a:rPr lang="pt-BR" i="1" dirty="0" smtClean="0"/>
              <a:t>Juca Ferreira</a:t>
            </a:r>
            <a:endParaRPr lang="pt-BR" sz="4000" i="1" dirty="0"/>
          </a:p>
          <a:p>
            <a:endParaRPr lang="pt-BR" sz="6000" dirty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t="39664" r="31656" b="16040"/>
          <a:stretch>
            <a:fillRect/>
          </a:stretch>
        </p:blipFill>
        <p:spPr bwMode="auto">
          <a:xfrm>
            <a:off x="395536" y="2996952"/>
            <a:ext cx="590217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t="17719" r="34963" b="32079"/>
          <a:stretch>
            <a:fillRect/>
          </a:stretch>
        </p:blipFill>
        <p:spPr bwMode="auto">
          <a:xfrm>
            <a:off x="2987824" y="4193704"/>
            <a:ext cx="611220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 t="17719" r="36630" b="24696"/>
          <a:stretch>
            <a:fillRect/>
          </a:stretch>
        </p:blipFill>
        <p:spPr bwMode="auto">
          <a:xfrm>
            <a:off x="1475656" y="0"/>
            <a:ext cx="5980537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2550145"/>
          </a:xfrm>
        </p:spPr>
        <p:txBody>
          <a:bodyPr>
            <a:normAutofit fontScale="90000"/>
          </a:bodyPr>
          <a:lstStyle/>
          <a:p>
            <a:r>
              <a:rPr lang="pt-BR" sz="6000" dirty="0" smtClean="0">
                <a:latin typeface="Book Antiqua" pitchFamily="18" charset="0"/>
              </a:rPr>
              <a:t>OBRIGADO</a:t>
            </a:r>
            <a:r>
              <a:rPr lang="pt-BR" dirty="0" smtClean="0">
                <a:latin typeface="Book Antiqua" pitchFamily="18" charset="0"/>
              </a:rPr>
              <a:t/>
            </a:r>
            <a:br>
              <a:rPr lang="pt-BR" dirty="0" smtClean="0">
                <a:latin typeface="Book Antiqua" pitchFamily="18" charset="0"/>
              </a:rPr>
            </a:br>
            <a:r>
              <a:rPr lang="pt-BR" dirty="0" smtClean="0">
                <a:latin typeface="Book Antiqua" pitchFamily="18" charset="0"/>
              </a:rPr>
              <a:t/>
            </a:r>
            <a:br>
              <a:rPr lang="pt-BR" dirty="0" smtClean="0">
                <a:latin typeface="Book Antiqua" pitchFamily="18" charset="0"/>
              </a:rPr>
            </a:br>
            <a:r>
              <a:rPr lang="pt-BR" dirty="0" smtClean="0">
                <a:latin typeface="Book Antiqua" pitchFamily="18" charset="0"/>
              </a:rPr>
              <a:t>“O céu de Ícaro tem mais poesia do que o de Galileu”</a:t>
            </a:r>
            <a:endParaRPr lang="pt-BR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Uma Análise do Orçamento do Ministério da </a:t>
            </a:r>
            <a:r>
              <a:rPr lang="pt-BR" b="1" dirty="0" smtClean="0"/>
              <a:t>Cultura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63688" y="4077072"/>
            <a:ext cx="6400800" cy="1752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pt-BR" sz="2000" dirty="0" smtClean="0">
                <a:hlinkClick r:id="rId2"/>
              </a:rPr>
              <a:t>https://</a:t>
            </a:r>
            <a:r>
              <a:rPr lang="pt-BR" sz="2000" dirty="0" smtClean="0">
                <a:hlinkClick r:id="rId2"/>
              </a:rPr>
              <a:t>dataunirio.github.io/MinC_e_Lei_Rouanet/</a:t>
            </a:r>
            <a:endParaRPr lang="pt-BR" sz="2000" dirty="0" smtClean="0"/>
          </a:p>
          <a:p>
            <a:pPr algn="l"/>
            <a:endParaRPr lang="pt-BR" sz="2000" dirty="0" smtClean="0"/>
          </a:p>
          <a:p>
            <a:pPr algn="l"/>
            <a:r>
              <a:rPr lang="pt-BR" sz="2000" dirty="0" smtClean="0"/>
              <a:t>Steven Dutt Ross</a:t>
            </a:r>
          </a:p>
          <a:p>
            <a:pPr algn="l"/>
            <a:r>
              <a:rPr lang="pt-BR" sz="2000" dirty="0" smtClean="0">
                <a:hlinkClick r:id="rId3"/>
              </a:rPr>
              <a:t>steven.ross@uniriotec.br</a:t>
            </a:r>
            <a:endParaRPr lang="pt-BR" sz="2000" dirty="0" smtClean="0"/>
          </a:p>
          <a:p>
            <a:pPr algn="l"/>
            <a:endParaRPr lang="pt-BR" sz="2000" dirty="0" smtClean="0"/>
          </a:p>
          <a:p>
            <a:pPr algn="l"/>
            <a:r>
              <a:rPr lang="pt-BR" sz="2000" dirty="0" smtClean="0"/>
              <a:t>Thiago de Araujo Severo dos Santos </a:t>
            </a:r>
          </a:p>
          <a:p>
            <a:pPr algn="l"/>
            <a:r>
              <a:rPr lang="pt-BR" sz="2000" dirty="0" smtClean="0">
                <a:hlinkClick r:id="rId4"/>
              </a:rPr>
              <a:t>thiago.severo@uniriotec.br</a:t>
            </a:r>
            <a:endParaRPr lang="pt-BR" sz="2000" dirty="0" smtClean="0"/>
          </a:p>
          <a:p>
            <a:pPr algn="l"/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990600"/>
            <a:ext cx="863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990600"/>
            <a:ext cx="863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ctr">
              <a:buNone/>
            </a:pPr>
            <a:r>
              <a:rPr lang="pt-BR" sz="4300" dirty="0" smtClean="0"/>
              <a:t>O Valor Total Liquidado (R$)</a:t>
            </a:r>
            <a:endParaRPr lang="pt-BR" dirty="0" smtClean="0"/>
          </a:p>
          <a:p>
            <a:pPr algn="ctr">
              <a:buNone/>
            </a:pPr>
            <a:r>
              <a:rPr lang="pt-BR" sz="16600" dirty="0" smtClean="0"/>
              <a:t>1,2 Bilhão</a:t>
            </a:r>
          </a:p>
          <a:p>
            <a:pPr algn="ctr">
              <a:buNone/>
            </a:pPr>
            <a:endParaRPr lang="pt-BR" sz="43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Qual o tamanho do Orçamento do </a:t>
            </a:r>
            <a:r>
              <a:rPr lang="pt-BR" dirty="0" err="1" smtClean="0"/>
              <a:t>MinC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ctr">
              <a:buNone/>
            </a:pPr>
            <a:r>
              <a:rPr lang="pt-BR" sz="4300" dirty="0" smtClean="0"/>
              <a:t>O Valor Total Liquidado (R$)</a:t>
            </a:r>
            <a:endParaRPr lang="pt-BR" dirty="0" smtClean="0"/>
          </a:p>
          <a:p>
            <a:pPr algn="ctr">
              <a:buNone/>
            </a:pPr>
            <a:r>
              <a:rPr lang="pt-BR" sz="16600" dirty="0" smtClean="0"/>
              <a:t>1,2 Bilhão</a:t>
            </a:r>
          </a:p>
          <a:p>
            <a:pPr algn="ctr">
              <a:buNone/>
            </a:pPr>
            <a:r>
              <a:rPr lang="pt-BR" sz="4400" dirty="0" smtClean="0"/>
              <a:t>Esse orçamento é grande ou pequeno</a:t>
            </a:r>
            <a:endParaRPr lang="pt-BR" sz="4300" dirty="0" smtClean="0"/>
          </a:p>
          <a:p>
            <a:pPr algn="ctr">
              <a:buNone/>
            </a:pPr>
            <a:endParaRPr lang="pt-BR" sz="43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638</Words>
  <Application>Microsoft Office PowerPoint</Application>
  <PresentationFormat>Apresentação na tela (4:3)</PresentationFormat>
  <Paragraphs>154</Paragraphs>
  <Slides>43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4" baseType="lpstr">
      <vt:lpstr>Tema do Office</vt:lpstr>
      <vt:lpstr>Uma Análise do Orçamento do Ministério da Cultura</vt:lpstr>
      <vt:lpstr>Slide 2</vt:lpstr>
      <vt:lpstr>Slide 3</vt:lpstr>
      <vt:lpstr>Slide 4</vt:lpstr>
      <vt:lpstr>Slide 5</vt:lpstr>
      <vt:lpstr>Slide 6</vt:lpstr>
      <vt:lpstr>Qual o tamanho do Orçamento do MinC?</vt:lpstr>
      <vt:lpstr>Qual o tamanho do Orçamento do MinC?</vt:lpstr>
      <vt:lpstr>Qual o tamanho do Orçamento do MinC?</vt:lpstr>
      <vt:lpstr>Slide 10</vt:lpstr>
      <vt:lpstr>Qual o tamanho do Orçamento do MinC?</vt:lpstr>
      <vt:lpstr>Slide 12</vt:lpstr>
      <vt:lpstr>Qual o tamanho do Orçamento do MinC?</vt:lpstr>
      <vt:lpstr>Slide 14</vt:lpstr>
      <vt:lpstr>O orçamento do MinC está diminuindo? 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Qual distribuição do orçamento do MinC?</vt:lpstr>
      <vt:lpstr>Slide 27</vt:lpstr>
      <vt:lpstr>Slide 28</vt:lpstr>
      <vt:lpstr>Slide 29</vt:lpstr>
      <vt:lpstr>Slide 30</vt:lpstr>
      <vt:lpstr>Quais as prioridades dos Ministros?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OBRIGADO  “O céu de Ícaro tem mais poesia do que o de Galileu”</vt:lpstr>
      <vt:lpstr>Uma Análise do Orçamento do Ministério da Cultura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Ross</dc:creator>
  <cp:lastModifiedBy>Steven Ross</cp:lastModifiedBy>
  <cp:revision>70</cp:revision>
  <dcterms:created xsi:type="dcterms:W3CDTF">2018-11-30T11:56:54Z</dcterms:created>
  <dcterms:modified xsi:type="dcterms:W3CDTF">2018-12-03T10:45:51Z</dcterms:modified>
</cp:coreProperties>
</file>